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94" r:id="rId3"/>
    <p:sldId id="295" r:id="rId4"/>
    <p:sldId id="296" r:id="rId5"/>
    <p:sldId id="297" r:id="rId6"/>
    <p:sldId id="298" r:id="rId7"/>
    <p:sldId id="301" r:id="rId8"/>
    <p:sldId id="299" r:id="rId9"/>
    <p:sldId id="302" r:id="rId10"/>
    <p:sldId id="303" r:id="rId11"/>
    <p:sldId id="304" r:id="rId12"/>
    <p:sldId id="307" r:id="rId13"/>
    <p:sldId id="306" r:id="rId14"/>
    <p:sldId id="308" r:id="rId15"/>
    <p:sldId id="309" r:id="rId16"/>
    <p:sldId id="311" r:id="rId17"/>
    <p:sldId id="310" r:id="rId18"/>
    <p:sldId id="314" r:id="rId19"/>
    <p:sldId id="312" r:id="rId20"/>
    <p:sldId id="313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8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DCBC13-10B1-4398-A605-BFC99FACC78D}" type="datetimeFigureOut">
              <a:rPr lang="fa-IR" smtClean="0"/>
              <a:pPr/>
              <a:t>29/11/1444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D1C504-111A-4DDC-8EE7-52ADB38BFE8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44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 algn="r" rtl="1">
              <a:defRPr sz="54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r">
              <a:buNone/>
              <a:defRPr b="1" cap="all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l="969" t="9191" r="1349" b="75551"/>
          <a:stretch/>
        </p:blipFill>
        <p:spPr>
          <a:xfrm>
            <a:off x="0" y="0"/>
            <a:ext cx="12208565" cy="11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7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19" y="-1"/>
            <a:ext cx="125700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6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8EDD-B8BC-408A-9643-2044991DF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8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19" y="-1"/>
            <a:ext cx="1257001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1061022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932CD0-FA11-425A-AE0A-6B1E8FE987DC}" type="datetimeFigureOut">
              <a:rPr lang="en-US" smtClean="0"/>
              <a:pPr/>
              <a:t>6/17/2023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608EDD-B8BC-408A-9643-2044991DF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67" r:id="rId7"/>
    <p:sldLayoutId id="2147483674" r:id="rId8"/>
    <p:sldLayoutId id="2147483675" r:id="rId9"/>
    <p:sldLayoutId id="2147483676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19" y="-1"/>
            <a:ext cx="125700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  <p:pic>
        <p:nvPicPr>
          <p:cNvPr id="3" name="Picture 3" descr="H:\آموزشی و درسی\علمی کاربردی\سلامت کارکنان\fbb\PUB60COR\AG0009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0371">
            <a:off x="1606449" y="5222874"/>
            <a:ext cx="544186" cy="5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4933" y="745067"/>
            <a:ext cx="10820400" cy="29807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a-IR" sz="16600" b="1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استخراج آمار و نظارت بر </a:t>
            </a:r>
            <a:r>
              <a:rPr lang="en-US" sz="12400" b="1" dirty="0">
                <a:solidFill>
                  <a:schemeClr val="bg1"/>
                </a:solidFill>
                <a:cs typeface="IranNastaliq" pitchFamily="18" charset="0"/>
              </a:rPr>
              <a:t>DART</a:t>
            </a:r>
            <a:r>
              <a:rPr lang="fa-IR" sz="7200" b="1" dirty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 </a:t>
            </a:r>
            <a:r>
              <a:rPr lang="fa-IR" sz="16600" b="1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در</a:t>
            </a:r>
            <a:endParaRPr lang="en-US" sz="16600" b="1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058" y="425824"/>
            <a:ext cx="7543800" cy="1143000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شاخص های برنامه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146387"/>
              </p:ext>
            </p:extLst>
          </p:nvPr>
        </p:nvGraphicFramePr>
        <p:xfrm>
          <a:off x="874059" y="1591236"/>
          <a:ext cx="10591801" cy="452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solidFill>
                            <a:schemeClr val="bg1"/>
                          </a:solidFill>
                          <a:effectLst/>
                          <a:cs typeface="B Yagut" pitchFamily="2" charset="-78"/>
                        </a:rPr>
                        <a:t>محاسبه</a:t>
                      </a:r>
                      <a:r>
                        <a:rPr lang="fa-IR" sz="2400" b="1" baseline="0" dirty="0" smtClean="0">
                          <a:solidFill>
                            <a:schemeClr val="bg1"/>
                          </a:solidFill>
                          <a:effectLst/>
                          <a:cs typeface="B Yagut" pitchFamily="2" charset="-78"/>
                        </a:rPr>
                        <a:t> شاخص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solidFill>
                            <a:schemeClr val="bg1"/>
                          </a:solidFill>
                          <a:effectLst/>
                          <a:cs typeface="B Yagut" pitchFamily="2" charset="-78"/>
                        </a:rPr>
                        <a:t>شاخص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a-IR" sz="2400" b="1" dirty="0" smtClean="0">
                          <a:solidFill>
                            <a:schemeClr val="bg1"/>
                          </a:solidFill>
                          <a:effectLst/>
                          <a:cs typeface="B Yagut" pitchFamily="2" charset="-78"/>
                        </a:rPr>
                        <a:t>ردیف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b="1" u="sng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تعداد خانواری که ارزیابی آمادگی خانوار برای آنها انجام شده است </a:t>
                      </a:r>
                      <a:r>
                        <a:rPr lang="fa-IR" b="1" u="sng" dirty="0" smtClean="0">
                          <a:solidFill>
                            <a:schemeClr val="bg1"/>
                          </a:solidFill>
                          <a:cs typeface="B Yagut" pitchFamily="2" charset="-78"/>
                          <a:sym typeface="Wingdings 2" panose="05020102010507070707" pitchFamily="18" charset="2"/>
                        </a:rPr>
                        <a:t>100</a:t>
                      </a:r>
                      <a:endParaRPr lang="fa-IR" b="1" u="sng" dirty="0" smtClean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تعداد کل خانوارها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پوشش ارزیابی آمادگی خانوار در برابر بلایا</a:t>
                      </a:r>
                      <a:endParaRPr lang="en-US" b="1" dirty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1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5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u="sng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تعداد خانواری که آموزش آمادگی خانوار برای آنها انجام شده است </a:t>
                      </a:r>
                      <a:r>
                        <a:rPr lang="fa-IR" b="1" u="sng" dirty="0" smtClean="0">
                          <a:solidFill>
                            <a:schemeClr val="bg1"/>
                          </a:solidFill>
                          <a:cs typeface="B Yagut" pitchFamily="2" charset="-78"/>
                          <a:sym typeface="Wingdings 2" panose="05020102010507070707" pitchFamily="18" charset="2"/>
                        </a:rPr>
                        <a:t>100</a:t>
                      </a:r>
                      <a:endParaRPr lang="fa-IR" b="1" u="sng" dirty="0" smtClean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 تعداد کل خانوارها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 پوشش آموزش آمادگی خانواردر برابر بلایا</a:t>
                      </a:r>
                      <a:endParaRPr lang="en-US" b="1" dirty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2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b="1" u="sng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جمع امتیاز آمادگی</a:t>
                      </a:r>
                      <a:r>
                        <a:rPr lang="fa-IR" b="1" u="sng" baseline="0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 خانوارها </a:t>
                      </a:r>
                      <a:r>
                        <a:rPr lang="fa-IR" b="1" u="sng" dirty="0" smtClean="0">
                          <a:solidFill>
                            <a:schemeClr val="bg1"/>
                          </a:solidFill>
                          <a:cs typeface="B Yagut" pitchFamily="2" charset="-78"/>
                          <a:sym typeface="Wingdings 2" panose="05020102010507070707" pitchFamily="18" charset="2"/>
                        </a:rPr>
                        <a:t> 6.7</a:t>
                      </a:r>
                      <a:endParaRPr lang="fa-IR" b="1" u="sng" baseline="0" dirty="0" smtClean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b="1" baseline="0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تعداد خانوارهای ارزیابی شده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میزان آمادگی خانوار در برابر بلایا</a:t>
                      </a:r>
                      <a:endParaRPr lang="en-US" b="1" dirty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800" b="1" dirty="0" smtClean="0">
                          <a:solidFill>
                            <a:schemeClr val="bg1"/>
                          </a:solidFill>
                          <a:cs typeface="B Yagut" pitchFamily="2" charset="-78"/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B Yagut" pitchFamily="2" charset="-78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8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802"/>
            <a:ext cx="1147500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  <p:pic>
        <p:nvPicPr>
          <p:cNvPr id="3" name="Picture 3" descr="H:\آموزشی و درسی\علمی کاربردی\سلامت کارکنان\fbb\PUB60COR\AG0009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642">
            <a:off x="5941383" y="5087407"/>
            <a:ext cx="544186" cy="5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1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  <p:pic>
        <p:nvPicPr>
          <p:cNvPr id="4" name="Picture 3" descr="H:\آموزشی و درسی\علمی کاربردی\سلامت کارکنان\fbb\PUB60COR\AG0009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642">
            <a:off x="8599917" y="2073275"/>
            <a:ext cx="544186" cy="5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4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  <p:pic>
        <p:nvPicPr>
          <p:cNvPr id="3" name="Picture 3" descr="H:\آموزشی و درسی\علمی کاربردی\سلامت کارکنان\fbb\PUB60COR\AG0009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0642">
            <a:off x="3198183" y="3749674"/>
            <a:ext cx="544186" cy="5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  <p:pic>
        <p:nvPicPr>
          <p:cNvPr id="3" name="Picture 3" descr="H:\آموزشی و درسی\علمی کاربردی\سلامت کارکنان\fbb\PUB60COR\AG00090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08">
            <a:off x="10293296" y="5590506"/>
            <a:ext cx="544186" cy="5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9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500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1979</TotalTime>
  <Words>80</Words>
  <Application>Microsoft Office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 Yagut</vt:lpstr>
      <vt:lpstr>Calibri</vt:lpstr>
      <vt:lpstr>Century Gothic</vt:lpstr>
      <vt:lpstr>IranNastaliq</vt:lpstr>
      <vt:lpstr>Times New Roman</vt:lpstr>
      <vt:lpstr>Wingdings 2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شاخص های برنامه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ارزیابی آمادگی خانوار در سامانه سیب</dc:title>
  <dc:creator>user</dc:creator>
  <cp:lastModifiedBy>Mehdi  Gholami</cp:lastModifiedBy>
  <cp:revision>436</cp:revision>
  <dcterms:created xsi:type="dcterms:W3CDTF">2017-01-07T07:13:25Z</dcterms:created>
  <dcterms:modified xsi:type="dcterms:W3CDTF">2023-06-17T08:58:07Z</dcterms:modified>
</cp:coreProperties>
</file>